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0" r:id="rId6"/>
    <p:sldId id="262" r:id="rId7"/>
    <p:sldId id="265" r:id="rId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CCFFFF"/>
    <a:srgbClr val="FFCCFF"/>
    <a:srgbClr val="66FFFF"/>
    <a:srgbClr val="FC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6"/>
    <p:restoredTop sz="74661"/>
  </p:normalViewPr>
  <p:slideViewPr>
    <p:cSldViewPr snapToGrid="0" snapToObjects="1" showGuides="1">
      <p:cViewPr varScale="1">
        <p:scale>
          <a:sx n="44" d="100"/>
          <a:sy n="44" d="100"/>
        </p:scale>
        <p:origin x="54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CC2F4-E3D4-C541-81B5-F2B3A6DCFA24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3A43-D0B5-C646-A58A-D8CB9392A4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7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10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55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1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44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7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A3A43-D0B5-C646-A58A-D8CB9392A42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95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F234B-68FB-6143-864A-EAC79DB5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E6821E-C923-DF43-B36E-D78B585B4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598EF-8B38-AF43-9099-A5F1AC9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163B9F-0EEE-8146-9503-09373446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F18C48-99D8-8D42-B9C1-DB3340F2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04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C1047-FA24-ED4B-A6E2-F7A27CD7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8569A9-E232-D54A-B115-6488B13E1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936750-7697-7541-B287-BD8265D4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8F0DEE-E27F-DD40-BE7A-484F2FA1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FDA8E3-CAFB-CA4B-A55B-B06DCB19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54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2F5A342-035D-D246-A8B2-5EB0B8060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A6DBA6-81B4-3E47-BA31-52B93598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9276F3-8F28-A940-BE34-E74E3EFC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C6088B-16F8-5D4E-A9D1-0281CD1B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34D4DC-C520-FC44-9661-3B2C113E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9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83F5E7-D861-A146-9459-6F5646FE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0E2E65-5B47-F747-8590-12B16E6B4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4F1559-ADA0-EF41-A689-BC38F1F1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E42769-EBA9-8248-B80B-EECE74DF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AA4F56-CF2B-D44E-A207-FE9E3E8A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15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C6ED1D-6DDF-1A4C-9523-3B952B85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9B12CB-9D9C-9D46-A818-657EFC1F8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2E6FEB-B7DD-AB4C-B280-BCD547A5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DD4C60-C7A1-854C-8877-46C322AD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DCF2C6-3D12-CC47-A954-A574C353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29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B20CCC-ECA1-C041-B17A-C973F86E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E963E-4C55-FE46-B819-3B031A135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48AB82-A504-C743-BB7F-0D74EBAE2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43A58F-7A56-7A44-B4D6-BCCDAE2B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F45758-5AC0-DB49-82ED-5712EEC1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3F9CCA-066B-574F-882F-CE593C9A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34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21DCCA-B5CA-A343-8297-9EEBFDAF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CF6CE9-70A2-5A4E-A84D-B4659E1BA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BF4278-A0FE-404B-A9F8-FEEF1CA65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0D0EC27-1D13-0A43-95FA-E99EA8E70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86BD03D-738F-8A44-A819-0AC0920A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FFCAED1-B610-CB40-B1CC-3F2A11E1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7059BC-D2F8-9648-9E62-950DF2FB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8DAC44-D72F-6240-8444-5497C07B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D8C42-CACA-BD45-924F-3B1104ED2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3D6405-9D95-EF48-9D62-9B66FEAD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EBB0DD-B781-1748-8DA9-E404CC49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3F43FD-4DB0-AF4E-801C-292ED97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60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A6B838-4C64-E140-B9DF-B7453F48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F65C3E-ABFE-A34A-AE75-B533A42B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1961D7-477B-734D-8B26-E4408B66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0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2D06C-36E0-7443-A5C0-CFA65DA6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9A24B9-7149-4240-9D13-F1C7D30C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E2FDDC9-411E-C64F-A84C-557930E6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D416F2-B7B3-2845-AD3B-9029494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9A771E-7E26-8440-AD3B-32AF8781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1DCFAB-0D7A-0A4D-AB0C-B237C5EB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62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0199F4-5F8F-5A43-A123-F3612184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3152C8-26D4-0248-8647-51D5444C1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396D7E-F0A3-7840-BCD2-5AAEFF39E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2C5A7A-564D-EA4A-B2F2-99FAF294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3F9852-2C78-024E-B0A0-3E832EB8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607F12-9A22-994B-9F8C-2108A380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07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027DB9-89AB-7644-9EE0-6751A296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AB9E6E-92D8-694E-B833-35CCA87BA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45024D-A187-7947-8181-22908CF80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4F7-B8C5-1C4B-973F-C1D1E3115E9B}" type="datetimeFigureOut">
              <a:rPr kumimoji="1" lang="ja-JP" altLang="en-US" smtClean="0"/>
              <a:t>2020/8/25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9734B4-744C-AC4C-9423-E9A6C1395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501C36-EE68-3E40-9F0A-F86FFDD0E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05BA-6950-B746-8639-554832A07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0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EDE783E-68B7-4244-B8F5-FC3700017E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927"/>
            <a:ext cx="12192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A31F38-7216-5041-8C21-DDCF8BED7627}"/>
              </a:ext>
            </a:extLst>
          </p:cNvPr>
          <p:cNvSpPr txBox="1"/>
          <p:nvPr/>
        </p:nvSpPr>
        <p:spPr>
          <a:xfrm>
            <a:off x="267854" y="25861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Arial" panose="020B0604020202020204" pitchFamily="34" charset="0"/>
                <a:ea typeface="HGPｺﾞｼｯｸE" panose="020B0900000000000000" pitchFamily="50" charset="-128"/>
                <a:cs typeface="Arial" panose="020B0604020202020204" pitchFamily="34" charset="0"/>
              </a:rPr>
              <a:t>Missions</a:t>
            </a:r>
            <a:endParaRPr kumimoji="1" lang="en-US" altLang="ja-JP" sz="3200" dirty="0">
              <a:latin typeface="Arial" panose="020B0604020202020204" pitchFamily="34" charset="0"/>
              <a:ea typeface="HGP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58EB3A-A855-7041-BB35-2C91DFD91B05}"/>
              </a:ext>
            </a:extLst>
          </p:cNvPr>
          <p:cNvSpPr txBox="1"/>
          <p:nvPr/>
        </p:nvSpPr>
        <p:spPr>
          <a:xfrm>
            <a:off x="517236" y="1236859"/>
            <a:ext cx="798167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子</a:t>
            </a:r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どもたちに最新で</a:t>
            </a:r>
            <a:r>
              <a:rPr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最適</a:t>
            </a:r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の医療を提供する</a:t>
            </a:r>
            <a:endParaRPr lang="en-US" altLang="ja-JP" sz="3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sz="3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小児医療の進歩に貢献する</a:t>
            </a:r>
            <a:endParaRPr lang="en-US" altLang="ja-JP" sz="3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>
              <a:buFont typeface="Wingdings" pitchFamily="2" charset="2"/>
              <a:buChar char="Ø"/>
            </a:pPr>
            <a:endParaRPr kumimoji="1" lang="en-US" altLang="ja-JP" sz="3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3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8"/>
    </mc:Choice>
    <mc:Fallback xmlns="">
      <p:transition spd="slow" advTm="240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9DAF90B2-F3BF-2841-AAF6-E299A0560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5049" y="0"/>
            <a:ext cx="12192000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CEA8E2EE-9906-F445-BB5C-C92D54DD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642" y="387641"/>
            <a:ext cx="7886700" cy="751114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小児科専門</a:t>
            </a:r>
            <a:r>
              <a:rPr lang="ja-JP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研修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プログラム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D7FD1D-ED43-6E44-8BA6-6175103F9B80}"/>
              </a:ext>
            </a:extLst>
          </p:cNvPr>
          <p:cNvSpPr txBox="1"/>
          <p:nvPr/>
        </p:nvSpPr>
        <p:spPr>
          <a:xfrm>
            <a:off x="1018403" y="170260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年目</a:t>
            </a: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D270F9-0783-9748-9C1F-55017D641C69}"/>
              </a:ext>
            </a:extLst>
          </p:cNvPr>
          <p:cNvSpPr txBox="1"/>
          <p:nvPr/>
        </p:nvSpPr>
        <p:spPr>
          <a:xfrm>
            <a:off x="1018403" y="332903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年目</a:t>
            </a: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E3D294-BB9D-E14B-9067-957CB1D4F785}"/>
              </a:ext>
            </a:extLst>
          </p:cNvPr>
          <p:cNvSpPr txBox="1"/>
          <p:nvPr/>
        </p:nvSpPr>
        <p:spPr>
          <a:xfrm>
            <a:off x="1018403" y="495546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年目</a:t>
            </a: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65EE62-5FEF-B94A-8A09-C9FB70C3C314}"/>
              </a:ext>
            </a:extLst>
          </p:cNvPr>
          <p:cNvSpPr/>
          <p:nvPr/>
        </p:nvSpPr>
        <p:spPr>
          <a:xfrm>
            <a:off x="1956768" y="1272659"/>
            <a:ext cx="3600000" cy="11880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大学医学部附属病院</a:t>
            </a:r>
            <a:endParaRPr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5BBF49-9102-E94E-BFF0-9252B9082CE9}"/>
              </a:ext>
            </a:extLst>
          </p:cNvPr>
          <p:cNvSpPr/>
          <p:nvPr/>
        </p:nvSpPr>
        <p:spPr>
          <a:xfrm>
            <a:off x="5550870" y="1272658"/>
            <a:ext cx="1100358" cy="11880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</a:t>
            </a:r>
            <a:endParaRPr kumimoji="1"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県立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病院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BA02631-B5EC-004A-BA50-EBB39410EA0C}"/>
              </a:ext>
            </a:extLst>
          </p:cNvPr>
          <p:cNvSpPr/>
          <p:nvPr/>
        </p:nvSpPr>
        <p:spPr>
          <a:xfrm>
            <a:off x="6657332" y="1272658"/>
            <a:ext cx="1100358" cy="11880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</a:t>
            </a:r>
            <a:endParaRPr kumimoji="1"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赤十字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病院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83B1B4-A3F9-144A-96A1-54FC70853A99}"/>
              </a:ext>
            </a:extLst>
          </p:cNvPr>
          <p:cNvSpPr/>
          <p:nvPr/>
        </p:nvSpPr>
        <p:spPr>
          <a:xfrm>
            <a:off x="1956768" y="2928657"/>
            <a:ext cx="1800000" cy="11880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県立病院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4FF8140-56DE-B241-835C-9AF0E72F829E}"/>
              </a:ext>
            </a:extLst>
          </p:cNvPr>
          <p:cNvSpPr/>
          <p:nvPr/>
        </p:nvSpPr>
        <p:spPr>
          <a:xfrm>
            <a:off x="3756213" y="2928657"/>
            <a:ext cx="1800000" cy="1188000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赤十字病院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B9BCF9-1C65-C64E-B82E-B5DC48D479B9}"/>
              </a:ext>
            </a:extLst>
          </p:cNvPr>
          <p:cNvSpPr/>
          <p:nvPr/>
        </p:nvSpPr>
        <p:spPr>
          <a:xfrm>
            <a:off x="5556878" y="2928657"/>
            <a:ext cx="2199299" cy="11880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大学医学部</a:t>
            </a:r>
            <a:endParaRPr kumimoji="1"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附属病院</a:t>
            </a:r>
            <a:endParaRPr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DA310F-2556-5A41-9160-AA02E0F9A8F2}"/>
              </a:ext>
            </a:extLst>
          </p:cNvPr>
          <p:cNvSpPr/>
          <p:nvPr/>
        </p:nvSpPr>
        <p:spPr>
          <a:xfrm>
            <a:off x="1956768" y="4591849"/>
            <a:ext cx="1801194" cy="11880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福井大学医学部</a:t>
            </a:r>
            <a:endParaRPr kumimoji="1"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附属病院</a:t>
            </a:r>
            <a:endParaRPr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B55DC28-426A-CB46-B7BC-EAB4992E6A8C}"/>
              </a:ext>
            </a:extLst>
          </p:cNvPr>
          <p:cNvSpPr/>
          <p:nvPr/>
        </p:nvSpPr>
        <p:spPr>
          <a:xfrm>
            <a:off x="6654692" y="4591849"/>
            <a:ext cx="1101486" cy="11880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市立</a:t>
            </a:r>
            <a:endParaRPr kumimoji="1"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敦賀病院</a:t>
            </a:r>
            <a:r>
              <a:rPr kumimoji="1" lang="en-US" altLang="ja-JP" sz="1400" baseline="30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*2</a:t>
            </a:r>
            <a:endParaRPr lang="en-US" altLang="ja-JP" sz="1400" baseline="30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745DDB-B86A-2047-901B-E788EEBD6FCB}"/>
              </a:ext>
            </a:extLst>
          </p:cNvPr>
          <p:cNvSpPr/>
          <p:nvPr/>
        </p:nvSpPr>
        <p:spPr>
          <a:xfrm>
            <a:off x="5545257" y="4591849"/>
            <a:ext cx="1101486" cy="11880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公立</a:t>
            </a:r>
            <a:endParaRPr kumimoji="1" lang="en-US" altLang="ja-JP" sz="14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小浜病院</a:t>
            </a:r>
            <a:r>
              <a:rPr kumimoji="1" lang="ja-JP" altLang="en-US" sz="1400" baseline="30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＊２</a:t>
            </a:r>
            <a:endParaRPr lang="en-US" altLang="ja-JP" sz="1400" baseline="300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7C2934-35E3-5B4C-AEE9-16813973DD82}"/>
              </a:ext>
            </a:extLst>
          </p:cNvPr>
          <p:cNvSpPr/>
          <p:nvPr/>
        </p:nvSpPr>
        <p:spPr>
          <a:xfrm>
            <a:off x="3755616" y="4591849"/>
            <a:ext cx="1790727" cy="1188000"/>
          </a:xfrm>
          <a:prstGeom prst="rect">
            <a:avLst/>
          </a:prstGeom>
          <a:gradFill flip="none" rotWithShape="1">
            <a:gsLst>
              <a:gs pos="0">
                <a:srgbClr val="FFCCFF">
                  <a:lumMod val="100000"/>
                </a:srgbClr>
              </a:gs>
              <a:gs pos="100000">
                <a:srgbClr val="CCCCFF"/>
              </a:gs>
            </a:gsLst>
            <a:lin ang="3600000" scaled="0"/>
            <a:tileRect/>
          </a:gra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その他の関連施設</a:t>
            </a:r>
            <a:r>
              <a:rPr kumimoji="1" lang="en-US" altLang="ja-JP" sz="1400" baseline="30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*1</a:t>
            </a: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211BE9A-1E5D-C04C-B7F0-41F503720ED0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6101049" y="2460658"/>
            <a:ext cx="555479" cy="467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B98AF85-0684-774F-949B-D3F066C0675C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6656528" y="2476779"/>
            <a:ext cx="234072" cy="451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DF52225-A4DA-6D41-A68B-77BB873B9E96}"/>
              </a:ext>
            </a:extLst>
          </p:cNvPr>
          <p:cNvCxnSpPr>
            <a:endCxn id="11" idx="0"/>
          </p:cNvCxnSpPr>
          <p:nvPr/>
        </p:nvCxnSpPr>
        <p:spPr>
          <a:xfrm flipH="1">
            <a:off x="2856768" y="2460658"/>
            <a:ext cx="916202" cy="4679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841BEAF-0693-B148-9855-8A6FA2A15181}"/>
              </a:ext>
            </a:extLst>
          </p:cNvPr>
          <p:cNvCxnSpPr>
            <a:endCxn id="12" idx="0"/>
          </p:cNvCxnSpPr>
          <p:nvPr/>
        </p:nvCxnSpPr>
        <p:spPr>
          <a:xfrm>
            <a:off x="3778106" y="2453465"/>
            <a:ext cx="878107" cy="4751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96701F0-CEB9-8243-B0BA-15CAAF0F3582}"/>
              </a:ext>
            </a:extLst>
          </p:cNvPr>
          <p:cNvSpPr txBox="1"/>
          <p:nvPr/>
        </p:nvSpPr>
        <p:spPr>
          <a:xfrm>
            <a:off x="7879070" y="1293189"/>
            <a:ext cx="2987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入院患者の担当医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61912"/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61912"/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小児診療の基本理念を体得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61912"/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</a:t>
            </a:r>
            <a:r>
              <a:rPr lang="ja-JP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小児の基本的診療技能の習得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61912"/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7818151-09A4-6241-976F-274504AF4122}"/>
              </a:ext>
            </a:extLst>
          </p:cNvPr>
          <p:cNvSpPr txBox="1"/>
          <p:nvPr/>
        </p:nvSpPr>
        <p:spPr>
          <a:xfrm>
            <a:off x="7879069" y="2928657"/>
            <a:ext cx="3980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入院患者の担当医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小児救急の研修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初期研修医などの指導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</a:t>
            </a:r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チーム医療の経験を積む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670920-F359-6141-977E-7B53DB62EB37}"/>
              </a:ext>
            </a:extLst>
          </p:cNvPr>
          <p:cNvSpPr txBox="1"/>
          <p:nvPr/>
        </p:nvSpPr>
        <p:spPr>
          <a:xfrm>
            <a:off x="7879070" y="4676306"/>
            <a:ext cx="3855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チーム医療・地域医療のリーダー的役割を担う</a:t>
            </a:r>
            <a:endParaRPr kumimoji="1"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施設の特色を生かし、サブスペシャリティ領域の研修につなげる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57037D4-F811-CF4A-9B86-35B2E863AB03}"/>
              </a:ext>
            </a:extLst>
          </p:cNvPr>
          <p:cNvSpPr txBox="1"/>
          <p:nvPr/>
        </p:nvSpPr>
        <p:spPr>
          <a:xfrm>
            <a:off x="2735814" y="5955199"/>
            <a:ext cx="478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aseline="30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*1 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</a:t>
            </a:r>
            <a:r>
              <a:rPr lang="ja-JP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か月はその他の関連施設での研修も組み込む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en-US" altLang="ja-JP" sz="1400" baseline="30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*2 </a:t>
            </a:r>
            <a:r>
              <a:rPr kumimoji="1" lang="en-US" altLang="ja-JP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kumimoji="1"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か月以上</a:t>
            </a:r>
          </a:p>
        </p:txBody>
      </p:sp>
      <p:sp>
        <p:nvSpPr>
          <p:cNvPr id="26" name="矢印: 下 2">
            <a:extLst>
              <a:ext uri="{FF2B5EF4-FFF2-40B4-BE49-F238E27FC236}">
                <a16:creationId xmlns:a16="http://schemas.microsoft.com/office/drawing/2014/main" id="{A1C245DA-D7AF-0646-A432-771541C0547D}"/>
              </a:ext>
            </a:extLst>
          </p:cNvPr>
          <p:cNvSpPr/>
          <p:nvPr/>
        </p:nvSpPr>
        <p:spPr>
          <a:xfrm>
            <a:off x="4953870" y="4232230"/>
            <a:ext cx="228600" cy="259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1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7"/>
    </mc:Choice>
    <mc:Fallback xmlns="">
      <p:transition spd="slow" advTm="435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C5B731F-634D-BE46-904D-262F349734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19AC05D0-D2C4-D040-8E7D-58175CD3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1855"/>
            <a:ext cx="9144000" cy="625473"/>
          </a:xfrm>
        </p:spPr>
        <p:txBody>
          <a:bodyPr>
            <a:normAutofit/>
          </a:bodyPr>
          <a:lstStyle/>
          <a:p>
            <a:pPr algn="ctr"/>
            <a:r>
              <a:rPr lang="ja-JP" altLang="en-US" sz="28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連携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施設・関連施設等の概要と役割　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9B9ECD4-9A1D-D245-88EB-128A2ED1F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49787"/>
              </p:ext>
            </p:extLst>
          </p:nvPr>
        </p:nvGraphicFramePr>
        <p:xfrm>
          <a:off x="1122217" y="862717"/>
          <a:ext cx="10072255" cy="5577839"/>
        </p:xfrm>
        <a:graphic>
          <a:graphicData uri="http://schemas.openxmlformats.org/drawingml/2006/table">
            <a:tbl>
              <a:tblPr/>
              <a:tblGrid>
                <a:gridCol w="371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34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6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施設名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小児科の専門領域における施設の特徴や役割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福井県立病院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・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3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次救急、</a:t>
                      </a:r>
                      <a:r>
                        <a:rPr lang="ja-JP" alt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総合周産期医療、小児外科</a:t>
                      </a:r>
                      <a:endParaRPr lang="en-US" altLang="ja-JP" sz="1800" b="0" i="0" u="none" strike="noStrike" dirty="0">
                        <a:solidFill>
                          <a:srgbClr val="0000FF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63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福井赤十字病院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・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3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次救急、小児保健、</a:t>
                      </a:r>
                      <a:r>
                        <a:rPr lang="ja-JP" alt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腎疾患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63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市立敦賀病院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一般小児科、小児救急、小児保健、地域周産期医療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杉田玄白記念公立小浜病院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一般小児科、小児救急、小児保健、地域周産期医療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751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福井県済生会病院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次救急、小児保健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国立病院機構敦賀医療ｾﾝﾀｰ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一般小児科、小児保健、</a:t>
                      </a:r>
                      <a:r>
                        <a:rPr lang="ja-JP" alt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重症心身障害者医療、ﾚｽﾊﾟｲﾄｹｱ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公立丹南病院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一般小児科、小児保健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福井勝山総合病院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一般小児科、小児保健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こども療育ｾﾝﾀｰ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重症心身障害者医療、療育相談、療育指導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福井循環器病院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小児循環器疾患、心臓外科術前術後管理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福井愛育病院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一般小児科、小児保健、</a:t>
                      </a:r>
                      <a:r>
                        <a:rPr lang="ja-JP" alt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小児循環器疾患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福井総合ｸﾘﾆｯｸ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外来診療を中心、一般小児科、小児保健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6342">
                <a:tc>
                  <a:txBody>
                    <a:bodyPr/>
                    <a:lstStyle/>
                    <a:p>
                      <a:pPr algn="l" fontAlgn="b">
                        <a:lnSpc>
                          <a:spcPts val="2600"/>
                        </a:lnSpc>
                      </a:pP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医療法人穂仁会大滝病院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2600"/>
                        </a:lnSpc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外来診療を中心、一般小児科、小児保健</a:t>
                      </a:r>
                    </a:p>
                  </a:txBody>
                  <a:tcPr marL="3292" marR="3292" marT="3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96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47"/>
    </mc:Choice>
    <mc:Fallback xmlns="">
      <p:transition spd="slow" advTm="210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8052D31-8579-BF40-932A-8B6DB2CA3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70A1921E-C383-0A43-A304-03EEE1A3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2" y="-15145"/>
            <a:ext cx="2005965" cy="1154588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４年目以降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81D21A3-E82C-C145-8959-09961DFEA9D0}"/>
              </a:ext>
            </a:extLst>
          </p:cNvPr>
          <p:cNvSpPr txBox="1">
            <a:spLocks/>
          </p:cNvSpPr>
          <p:nvPr/>
        </p:nvSpPr>
        <p:spPr>
          <a:xfrm>
            <a:off x="409706" y="1115807"/>
            <a:ext cx="5128452" cy="223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地域医療に貢献　</a:t>
            </a:r>
            <a: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Generalist</a:t>
            </a:r>
          </a:p>
          <a:p>
            <a:pPr marL="0" indent="0">
              <a:buNone/>
            </a:pP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サブスペ領域の研修</a:t>
            </a:r>
            <a: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Specialist</a:t>
            </a:r>
          </a:p>
          <a:p>
            <a:pPr marL="0" indent="0">
              <a:buNone/>
            </a:pP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大学院で研究</a:t>
            </a:r>
            <a: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Physician scientist</a:t>
            </a:r>
          </a:p>
          <a:p>
            <a:endParaRPr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1DC9AD6-8187-DE4D-AEE2-4891784248F8}"/>
              </a:ext>
            </a:extLst>
          </p:cNvPr>
          <p:cNvSpPr txBox="1">
            <a:spLocks/>
          </p:cNvSpPr>
          <p:nvPr/>
        </p:nvSpPr>
        <p:spPr>
          <a:xfrm>
            <a:off x="7874825" y="1915063"/>
            <a:ext cx="2649401" cy="107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夢・目標</a:t>
            </a: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0AFF6AEA-8DBE-1748-8A67-B90FA60A4846}"/>
              </a:ext>
            </a:extLst>
          </p:cNvPr>
          <p:cNvSpPr/>
          <p:nvPr/>
        </p:nvSpPr>
        <p:spPr>
          <a:xfrm rot="2700000">
            <a:off x="6518417" y="1904020"/>
            <a:ext cx="696417" cy="696417"/>
          </a:xfrm>
          <a:prstGeom prst="plus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1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6"/>
    </mc:Choice>
    <mc:Fallback xmlns="">
      <p:transition spd="slow" advTm="444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04FBF4-E69F-2744-B949-31A50433C0B7}"/>
              </a:ext>
            </a:extLst>
          </p:cNvPr>
          <p:cNvSpPr txBox="1"/>
          <p:nvPr/>
        </p:nvSpPr>
        <p:spPr>
          <a:xfrm>
            <a:off x="351132" y="133842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あなたは、</a:t>
            </a:r>
            <a:r>
              <a:rPr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人財</a:t>
            </a:r>
            <a:r>
              <a:rPr kumimoji="1" lang="ja-JP" altLang="en-US" sz="3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です。</a:t>
            </a:r>
            <a:endParaRPr kumimoji="1" lang="en-US" altLang="ja-JP" sz="32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1383FF-BC04-E749-8EF4-55541B0548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66B94B-1F4A-E54A-91D8-266439C68F40}"/>
              </a:ext>
            </a:extLst>
          </p:cNvPr>
          <p:cNvSpPr txBox="1"/>
          <p:nvPr/>
        </p:nvSpPr>
        <p:spPr>
          <a:xfrm>
            <a:off x="226441" y="2413337"/>
            <a:ext cx="53094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多様な価値観を尊重します</a:t>
            </a: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夢をもち、目標を叶えることを応援します</a:t>
            </a: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進路の相談にはいつでも応じます</a:t>
            </a: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ライフステージの変化には教室員全員で対応します</a:t>
            </a: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11"/>
    </mc:Choice>
    <mc:Fallback xmlns="">
      <p:transition spd="slow" advTm="590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5479D07-D12A-D04C-A969-063A1F464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4"/>
          <a:stretch/>
        </p:blipFill>
        <p:spPr>
          <a:xfrm>
            <a:off x="0" y="0"/>
            <a:ext cx="5817704" cy="6872674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9AB2D8F-A9EB-3644-AE7C-97595DE7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608" y="1016807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こどものために働いてみたい、あなた。</a:t>
            </a: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r">
              <a:buNone/>
            </a:pP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r"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福井大学小児科は</a:t>
            </a: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r">
              <a:buNone/>
            </a:pP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r"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あなたと子どもの味方です。</a:t>
            </a: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r">
              <a:buNone/>
            </a:pPr>
            <a:endParaRPr kumimoji="1"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algn="r">
              <a:buNone/>
            </a:pPr>
            <a:r>
              <a:rPr kumimoji="1"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一緒に、子どもたちの明るい未来を作りませんか？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29334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7"/>
    </mc:Choice>
    <mc:Fallback xmlns="">
      <p:transition spd="slow" advTm="94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3F61EF-C222-A54A-B24A-3ABF575F6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CD9562F-FE76-0149-B8EB-AFF7E7A02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88257"/>
            <a:ext cx="6238083" cy="3769743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9EA6EEB-306C-C047-A06B-45D8DD139299}"/>
              </a:ext>
            </a:extLst>
          </p:cNvPr>
          <p:cNvSpPr txBox="1">
            <a:spLocks/>
          </p:cNvSpPr>
          <p:nvPr/>
        </p:nvSpPr>
        <p:spPr>
          <a:xfrm>
            <a:off x="804600" y="940968"/>
            <a:ext cx="8838164" cy="2147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ご質問・ご相談をお待ちしています！</a:t>
            </a: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小児科研修プログラム責任者：大嶋勇成</a:t>
            </a: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</a:t>
            </a:r>
            <a:r>
              <a:rPr lang="en-US" altLang="ja-JP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yohshima@u-fukui.ac.jp</a:t>
            </a:r>
          </a:p>
          <a:p>
            <a:pPr marL="0" indent="0">
              <a:buNone/>
            </a:pP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10350ED-6095-EB41-8CAE-E89B25DB81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115" y="3388859"/>
            <a:ext cx="3168537" cy="3168537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F302D69-696E-6048-9911-A408BF5D129E}"/>
              </a:ext>
            </a:extLst>
          </p:cNvPr>
          <p:cNvSpPr txBox="1">
            <a:spLocks/>
          </p:cNvSpPr>
          <p:nvPr/>
        </p:nvSpPr>
        <p:spPr>
          <a:xfrm>
            <a:off x="8670172" y="3153853"/>
            <a:ext cx="2432421" cy="55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/>
              <a:t>ホームページ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40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"/>
    </mc:Choice>
    <mc:Fallback xmlns="">
      <p:transition spd="slow" advTm="6023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496</Words>
  <Application>Microsoft Office PowerPoint</Application>
  <PresentationFormat>ワイド画面</PresentationFormat>
  <Paragraphs>101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HGPｺﾞｼｯｸE</vt:lpstr>
      <vt:lpstr>HGSｺﾞｼｯｸE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小児科専門研修プログラム</vt:lpstr>
      <vt:lpstr>連携施設・関連施設等の概要と役割　</vt:lpstr>
      <vt:lpstr>４年目以降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山田健太</dc:creator>
  <cp:lastModifiedBy>Ohshima Yusei</cp:lastModifiedBy>
  <cp:revision>34</cp:revision>
  <cp:lastPrinted>2020-08-24T07:31:20Z</cp:lastPrinted>
  <dcterms:created xsi:type="dcterms:W3CDTF">2020-08-20T09:26:26Z</dcterms:created>
  <dcterms:modified xsi:type="dcterms:W3CDTF">2020-08-25T10:23:06Z</dcterms:modified>
</cp:coreProperties>
</file>